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D3D1AC-EAC6-6581-7E41-32A5D6A2B256}" v="91" dt="2025-05-22T04:14:30.873"/>
    <p1510:client id="{A019668F-7C8A-F29E-C09A-737F62035032}" v="215" dt="2025-05-22T03:56:55.8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21.05.2025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823351"/>
            <a:ext cx="9144000" cy="2628739"/>
          </a:xfrm>
        </p:spPr>
        <p:txBody>
          <a:bodyPr/>
          <a:lstStyle/>
          <a:p>
            <a:r>
              <a:rPr lang="de-DE" sz="4400" b="1" dirty="0">
                <a:latin typeface="Arial"/>
                <a:ea typeface="+mj-lt"/>
                <a:cs typeface="+mj-lt"/>
              </a:rPr>
              <a:t>Sistema Computacionais e Segurança</a:t>
            </a:r>
            <a:r>
              <a:rPr lang="de-DE" sz="6500" b="1" dirty="0">
                <a:latin typeface="Arial"/>
                <a:ea typeface="+mj-lt"/>
                <a:cs typeface="+mj-lt"/>
              </a:rPr>
              <a:t> </a:t>
            </a:r>
            <a:endParaRPr lang="pt-BR" dirty="0">
              <a:latin typeface="Arial"/>
            </a:endParaRPr>
          </a:p>
          <a:p>
            <a:endParaRPr lang="de-DE" dirty="0">
              <a:latin typeface="Aptos Display"/>
              <a:ea typeface="Calibri"/>
              <a:cs typeface="Calibri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b="1" dirty="0">
                <a:latin typeface="Arial"/>
                <a:ea typeface="+mn-lt"/>
                <a:cs typeface="+mn-lt"/>
              </a:rPr>
              <a:t>Tema: Como um </a:t>
            </a:r>
            <a:r>
              <a:rPr lang="de-DE" b="1" err="1">
                <a:latin typeface="Arial"/>
                <a:ea typeface="+mn-lt"/>
                <a:cs typeface="+mn-lt"/>
              </a:rPr>
              <a:t>programa</a:t>
            </a:r>
            <a:r>
              <a:rPr lang="de-DE" b="1" dirty="0">
                <a:latin typeface="Arial"/>
                <a:ea typeface="+mn-lt"/>
                <a:cs typeface="+mn-lt"/>
              </a:rPr>
              <a:t> é executado </a:t>
            </a:r>
            <a:r>
              <a:rPr lang="de-DE" b="1" err="1">
                <a:latin typeface="Arial"/>
                <a:ea typeface="+mn-lt"/>
                <a:cs typeface="+mn-lt"/>
              </a:rPr>
              <a:t>internamente</a:t>
            </a:r>
            <a:r>
              <a:rPr lang="de-DE" b="1" dirty="0">
                <a:latin typeface="Arial"/>
                <a:ea typeface="+mn-lt"/>
                <a:cs typeface="+mn-lt"/>
              </a:rPr>
              <a:t> </a:t>
            </a:r>
            <a:r>
              <a:rPr lang="de-DE" b="1" err="1">
                <a:latin typeface="Arial"/>
                <a:ea typeface="+mn-lt"/>
                <a:cs typeface="+mn-lt"/>
              </a:rPr>
              <a:t>no</a:t>
            </a:r>
            <a:r>
              <a:rPr lang="de-DE" b="1" dirty="0">
                <a:latin typeface="Arial"/>
                <a:ea typeface="+mn-lt"/>
                <a:cs typeface="+mn-lt"/>
              </a:rPr>
              <a:t> </a:t>
            </a:r>
            <a:r>
              <a:rPr lang="de-DE" b="1" err="1">
                <a:latin typeface="Arial"/>
                <a:ea typeface="+mn-lt"/>
                <a:cs typeface="+mn-lt"/>
              </a:rPr>
              <a:t>computador</a:t>
            </a:r>
            <a:r>
              <a:rPr lang="de-DE" b="1" dirty="0">
                <a:latin typeface="Arial"/>
                <a:ea typeface="+mn-lt"/>
                <a:cs typeface="+mn-lt"/>
              </a:rPr>
              <a:t>?</a:t>
            </a:r>
            <a:endParaRPr lang="pt-BR" b="1">
              <a:latin typeface="Arial"/>
              <a:cs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4DF83D7-6DD0-4379-D15E-D9C6A4E063B1}"/>
              </a:ext>
            </a:extLst>
          </p:cNvPr>
          <p:cNvSpPr txBox="1"/>
          <p:nvPr/>
        </p:nvSpPr>
        <p:spPr>
          <a:xfrm>
            <a:off x="-663098" y="4948426"/>
            <a:ext cx="6900438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2000" dirty="0">
                <a:latin typeface="Arial"/>
                <a:ea typeface="Open Sans"/>
                <a:cs typeface="Open Sans"/>
              </a:rPr>
              <a:t>Pedro Henrique Pereira da Silva - 824224330</a:t>
            </a:r>
            <a:endParaRPr lang="pt-BR" sz="2000">
              <a:latin typeface="Arial"/>
              <a:cs typeface="Arial"/>
            </a:endParaRPr>
          </a:p>
          <a:p>
            <a:pPr algn="ctr"/>
            <a:r>
              <a:rPr lang="pt-BR" sz="2000" dirty="0">
                <a:latin typeface="Arial"/>
                <a:ea typeface="Open Sans"/>
                <a:cs typeface="Open Sans"/>
              </a:rPr>
              <a:t>João Pedro Silva Santos - 824222452</a:t>
            </a:r>
            <a:endParaRPr lang="pt-BR" sz="2000">
              <a:latin typeface="Arial"/>
              <a:cs typeface="Arial"/>
            </a:endParaRPr>
          </a:p>
          <a:p>
            <a:pPr algn="ctr"/>
            <a:r>
              <a:rPr lang="pt-BR" sz="2000" dirty="0">
                <a:latin typeface="Arial"/>
                <a:ea typeface="Open Sans"/>
                <a:cs typeface="Open Sans"/>
              </a:rPr>
              <a:t>Kamilly Melissa - 82513794</a:t>
            </a:r>
            <a:endParaRPr lang="pt-BR" sz="2000">
              <a:latin typeface="Arial"/>
              <a:cs typeface="Arial"/>
            </a:endParaRPr>
          </a:p>
          <a:p>
            <a:pPr algn="ctr"/>
            <a:r>
              <a:rPr lang="pt-BR" sz="2000" dirty="0">
                <a:latin typeface="Arial"/>
                <a:ea typeface="Open Sans"/>
                <a:cs typeface="Open Sans"/>
              </a:rPr>
              <a:t>Pedro Henrique Carvalho - 824211592</a:t>
            </a:r>
            <a:endParaRPr lang="pt-BR" sz="2000">
              <a:latin typeface="Arial"/>
              <a:cs typeface="Arial"/>
            </a:endParaRPr>
          </a:p>
          <a:p>
            <a:pPr algn="ctr"/>
            <a:r>
              <a:rPr lang="pt-BR" sz="2000" dirty="0">
                <a:latin typeface="Arial"/>
                <a:ea typeface="Open Sans"/>
                <a:cs typeface="Open Sans"/>
              </a:rPr>
              <a:t>Henry Gava - 825122158</a:t>
            </a:r>
            <a:endParaRPr lang="pt-BR" sz="2000">
              <a:latin typeface="Arial"/>
              <a:cs typeface="Arial"/>
            </a:endParaRPr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8ED1370-9C04-8744-6D4B-3A75017E2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pt-BR" sz="4200" b="1" dirty="0">
                <a:latin typeface="Arial"/>
                <a:ea typeface="+mj-lt"/>
                <a:cs typeface="+mj-lt"/>
              </a:rPr>
              <a:t>Etapas da Execução de um Programa</a:t>
            </a:r>
            <a:endParaRPr lang="pt-BR" sz="4200" b="1" dirty="0">
              <a:latin typeface="Arial"/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04C4D0-D5F9-94DC-2995-0FE06303C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2200" dirty="0">
                <a:latin typeface="Arial"/>
                <a:cs typeface="Arial"/>
              </a:rPr>
              <a:t>1. </a:t>
            </a:r>
            <a:r>
              <a:rPr lang="pt-BR" sz="2200" b="1" dirty="0">
                <a:latin typeface="Arial"/>
                <a:cs typeface="Arial"/>
              </a:rPr>
              <a:t>Escrita do Código Fonte</a:t>
            </a:r>
            <a:endParaRPr lang="pt-BR" sz="2200">
              <a:latin typeface="Arial"/>
              <a:cs typeface="Arial"/>
            </a:endParaRPr>
          </a:p>
          <a:p>
            <a:r>
              <a:rPr lang="pt-BR" sz="2200" dirty="0">
                <a:latin typeface="Arial"/>
                <a:ea typeface="+mn-lt"/>
                <a:cs typeface="+mn-lt"/>
              </a:rPr>
              <a:t>O processo começa com o programador escrevendo o código em uma linguagem de alto nível, como Python, Java ou C++. Esse código é legível para humanos, mas não pode ser diretamente executado pelo computador.</a:t>
            </a:r>
            <a:endParaRPr lang="pt-BR" sz="2200" dirty="0">
              <a:latin typeface="Arial"/>
            </a:endParaRPr>
          </a:p>
          <a:p>
            <a:endParaRPr lang="pt-BR" sz="2200"/>
          </a:p>
        </p:txBody>
      </p:sp>
      <p:pic>
        <p:nvPicPr>
          <p:cNvPr id="4" name="Imagem 3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2F410A57-603D-39DC-57B8-27302E38D1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03"/>
          <a:stretch>
            <a:fillRect/>
          </a:stretch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38817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65DF1E-59BB-87D9-4825-3B8832201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pt-BR" sz="4000" b="1" dirty="0">
                <a:latin typeface="Arial"/>
                <a:cs typeface="Arial"/>
              </a:rPr>
              <a:t>Compilação ou Interpretação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m 3" descr="Diagrama&#10;&#10;O conteúdo gerado por IA pode estar incorreto.">
            <a:extLst>
              <a:ext uri="{FF2B5EF4-FFF2-40B4-BE49-F238E27FC236}">
                <a16:creationId xmlns:a16="http://schemas.microsoft.com/office/drawing/2014/main" id="{FB114EA2-8EB2-AD80-62DA-9F753270BF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315" r="2" b="3599"/>
          <a:stretch>
            <a:fillRect/>
          </a:stretch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941848-4B8D-3F46-42DD-9F4965C05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z="2000" dirty="0">
                <a:latin typeface="Arial"/>
                <a:ea typeface="+mn-lt"/>
                <a:cs typeface="+mn-lt"/>
              </a:rPr>
              <a:t>Dependendo da linguagem, o código fonte é convertido para um formato que o computador possa entender:</a:t>
            </a:r>
            <a:endParaRPr lang="pt-BR" sz="2000">
              <a:latin typeface="Arial"/>
              <a:cs typeface="Arial"/>
            </a:endParaRPr>
          </a:p>
          <a:p>
            <a:r>
              <a:rPr lang="pt-BR" sz="2000" b="1" dirty="0">
                <a:latin typeface="Arial"/>
                <a:ea typeface="+mn-lt"/>
                <a:cs typeface="+mn-lt"/>
              </a:rPr>
              <a:t>Compilação</a:t>
            </a:r>
            <a:r>
              <a:rPr lang="pt-BR" sz="2000" dirty="0">
                <a:latin typeface="Arial"/>
                <a:ea typeface="+mn-lt"/>
                <a:cs typeface="+mn-lt"/>
              </a:rPr>
              <a:t>: O código é transformado em um arquivo executável (por exemplo, </a:t>
            </a:r>
            <a:r>
              <a:rPr lang="pt-BR" sz="2000" dirty="0">
                <a:latin typeface="Arial"/>
                <a:cs typeface="Arial"/>
              </a:rPr>
              <a:t>.</a:t>
            </a:r>
            <a:r>
              <a:rPr lang="pt-BR" sz="2000" err="1">
                <a:latin typeface="Arial"/>
                <a:cs typeface="Arial"/>
              </a:rPr>
              <a:t>exe</a:t>
            </a:r>
            <a:r>
              <a:rPr lang="pt-BR" sz="2000" dirty="0">
                <a:latin typeface="Arial"/>
                <a:ea typeface="+mn-lt"/>
                <a:cs typeface="+mn-lt"/>
              </a:rPr>
              <a:t> ou </a:t>
            </a:r>
            <a:r>
              <a:rPr lang="pt-BR" sz="2000" dirty="0">
                <a:latin typeface="Arial"/>
                <a:cs typeface="Arial"/>
              </a:rPr>
              <a:t>.out</a:t>
            </a:r>
            <a:r>
              <a:rPr lang="pt-BR" sz="2000" dirty="0">
                <a:latin typeface="Arial"/>
                <a:ea typeface="+mn-lt"/>
                <a:cs typeface="+mn-lt"/>
              </a:rPr>
              <a:t>).</a:t>
            </a:r>
            <a:endParaRPr lang="pt-BR" sz="2000">
              <a:latin typeface="Arial"/>
              <a:cs typeface="Arial"/>
            </a:endParaRPr>
          </a:p>
          <a:p>
            <a:r>
              <a:rPr lang="pt-BR" sz="2000" b="1" dirty="0">
                <a:latin typeface="Arial"/>
                <a:ea typeface="+mn-lt"/>
                <a:cs typeface="+mn-lt"/>
              </a:rPr>
              <a:t>Interpretação</a:t>
            </a:r>
            <a:r>
              <a:rPr lang="pt-BR" sz="2000" dirty="0">
                <a:latin typeface="Arial"/>
                <a:ea typeface="+mn-lt"/>
                <a:cs typeface="+mn-lt"/>
              </a:rPr>
              <a:t>: O código é executado linha por linha por um interpretador.</a:t>
            </a:r>
            <a:endParaRPr lang="pt-BR" sz="2000">
              <a:latin typeface="Arial"/>
              <a:cs typeface="Arial"/>
            </a:endParaRPr>
          </a:p>
          <a:p>
            <a:endParaRPr lang="pt-BR" sz="1800"/>
          </a:p>
        </p:txBody>
      </p:sp>
    </p:spTree>
    <p:extLst>
      <p:ext uri="{BB962C8B-B14F-4D97-AF65-F5344CB8AC3E}">
        <p14:creationId xmlns:p14="http://schemas.microsoft.com/office/powerpoint/2010/main" val="856191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90DC599-87E4-B46B-CBD5-8F9454B4A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715" y="467271"/>
            <a:ext cx="4195674" cy="2052522"/>
          </a:xfrm>
        </p:spPr>
        <p:txBody>
          <a:bodyPr anchor="b">
            <a:normAutofit/>
          </a:bodyPr>
          <a:lstStyle/>
          <a:p>
            <a:r>
              <a:rPr lang="pt-BR" sz="4300" b="1">
                <a:latin typeface="Arial"/>
                <a:ea typeface="+mj-lt"/>
                <a:cs typeface="+mj-lt"/>
              </a:rPr>
              <a:t>Carregamento na Memória</a:t>
            </a:r>
            <a:endParaRPr lang="pt-BR" sz="4300" b="1">
              <a:latin typeface="Arial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Texto&#10;&#10;O conteúdo gerado por IA pode estar incorreto.">
            <a:extLst>
              <a:ext uri="{FF2B5EF4-FFF2-40B4-BE49-F238E27FC236}">
                <a16:creationId xmlns:a16="http://schemas.microsoft.com/office/drawing/2014/main" id="{17A59FA7-D637-4FE7-08D2-94017B4BAB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3" b="-3"/>
          <a:stretch>
            <a:fillRect/>
          </a:stretch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13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F6DB60-DEAA-67FC-D679-970986333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7715" y="2990818"/>
            <a:ext cx="4195673" cy="2913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2000" dirty="0">
                <a:solidFill>
                  <a:schemeClr val="tx1">
                    <a:alpha val="80000"/>
                  </a:schemeClr>
                </a:solidFill>
                <a:latin typeface="Arial"/>
                <a:ea typeface="+mn-lt"/>
                <a:cs typeface="+mn-lt"/>
              </a:rPr>
              <a:t>O sistema operacional carrega o arquivo executável na memória RAM. Isso envolve:</a:t>
            </a:r>
            <a:endParaRPr lang="pt-BR" sz="2000" dirty="0">
              <a:solidFill>
                <a:schemeClr val="tx1">
                  <a:alpha val="80000"/>
                </a:schemeClr>
              </a:solidFill>
              <a:latin typeface="Arial"/>
              <a:cs typeface="Arial"/>
            </a:endParaRPr>
          </a:p>
          <a:p>
            <a:r>
              <a:rPr lang="pt-BR" sz="2000" dirty="0">
                <a:solidFill>
                  <a:schemeClr val="tx1">
                    <a:alpha val="80000"/>
                  </a:schemeClr>
                </a:solidFill>
                <a:latin typeface="Arial"/>
                <a:ea typeface="+mn-lt"/>
                <a:cs typeface="+mn-lt"/>
              </a:rPr>
              <a:t>Alocar espaço para o programa.</a:t>
            </a:r>
            <a:endParaRPr lang="pt-BR" sz="2000" dirty="0">
              <a:solidFill>
                <a:schemeClr val="tx1">
                  <a:alpha val="80000"/>
                </a:schemeClr>
              </a:solidFill>
              <a:latin typeface="Arial"/>
              <a:cs typeface="Arial"/>
            </a:endParaRPr>
          </a:p>
          <a:p>
            <a:r>
              <a:rPr lang="pt-BR" sz="2000" dirty="0">
                <a:solidFill>
                  <a:schemeClr val="tx1">
                    <a:alpha val="80000"/>
                  </a:schemeClr>
                </a:solidFill>
                <a:latin typeface="Arial"/>
                <a:ea typeface="+mn-lt"/>
                <a:cs typeface="+mn-lt"/>
              </a:rPr>
              <a:t>Copiar as instruções e dados necessários.</a:t>
            </a:r>
            <a:endParaRPr lang="pt-BR" sz="2000" dirty="0">
              <a:solidFill>
                <a:schemeClr val="tx1">
                  <a:alpha val="80000"/>
                </a:schemeClr>
              </a:solidFill>
              <a:latin typeface="Arial"/>
              <a:cs typeface="Arial"/>
            </a:endParaRPr>
          </a:p>
          <a:p>
            <a:r>
              <a:rPr lang="pt-BR" sz="2000" dirty="0">
                <a:solidFill>
                  <a:schemeClr val="tx1">
                    <a:alpha val="80000"/>
                  </a:schemeClr>
                </a:solidFill>
                <a:latin typeface="Arial"/>
                <a:ea typeface="+mn-lt"/>
                <a:cs typeface="+mn-lt"/>
              </a:rPr>
              <a:t>Preparar a pilha de execução e inicializar registradores.</a:t>
            </a:r>
            <a:endParaRPr lang="pt-BR" sz="2000" dirty="0">
              <a:solidFill>
                <a:schemeClr val="tx1">
                  <a:alpha val="80000"/>
                </a:schemeClr>
              </a:solidFill>
              <a:latin typeface="Arial"/>
            </a:endParaRPr>
          </a:p>
          <a:p>
            <a:endParaRPr lang="pt-BR" sz="200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7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9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6931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455196-ADB4-2827-F8BF-B4DF4D544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pt-BR" b="1">
                <a:latin typeface="Arial"/>
                <a:ea typeface="+mj-lt"/>
                <a:cs typeface="+mj-lt"/>
              </a:rPr>
              <a:t>Execução pela CPU</a:t>
            </a:r>
            <a:endParaRPr lang="pt-BR">
              <a:latin typeface="Arial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D7F695A-51C0-A889-24DC-66119C1778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2" b="632"/>
          <a:stretch>
            <a:fillRect/>
          </a:stretch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0ABFC1-BEF7-6CFC-0BA1-678F9FFC4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 sz="2000" b="1" dirty="0">
                <a:latin typeface="Arial"/>
                <a:ea typeface="+mn-lt"/>
                <a:cs typeface="+mn-lt"/>
              </a:rPr>
              <a:t>Busca (</a:t>
            </a:r>
            <a:r>
              <a:rPr lang="pt-BR" sz="2000" b="1" err="1">
                <a:latin typeface="Arial"/>
                <a:ea typeface="+mn-lt"/>
                <a:cs typeface="+mn-lt"/>
              </a:rPr>
              <a:t>Fetch</a:t>
            </a:r>
            <a:r>
              <a:rPr lang="pt-BR" sz="2000" b="1" dirty="0">
                <a:latin typeface="Arial"/>
                <a:ea typeface="+mn-lt"/>
                <a:cs typeface="+mn-lt"/>
              </a:rPr>
              <a:t>)</a:t>
            </a:r>
            <a:r>
              <a:rPr lang="pt-BR" sz="2000" dirty="0">
                <a:latin typeface="Arial"/>
                <a:ea typeface="+mn-lt"/>
                <a:cs typeface="+mn-lt"/>
              </a:rPr>
              <a:t>: Recupera a próxima instrução da memória.</a:t>
            </a:r>
            <a:endParaRPr lang="pt-BR" sz="2000">
              <a:latin typeface="Arial"/>
              <a:cs typeface="Arial"/>
            </a:endParaRPr>
          </a:p>
          <a:p>
            <a:r>
              <a:rPr lang="pt-BR" sz="2000" b="1" dirty="0">
                <a:latin typeface="Arial"/>
                <a:ea typeface="+mn-lt"/>
                <a:cs typeface="+mn-lt"/>
              </a:rPr>
              <a:t>Decodificação (</a:t>
            </a:r>
            <a:r>
              <a:rPr lang="pt-BR" sz="2000" b="1" err="1">
                <a:latin typeface="Arial"/>
                <a:ea typeface="+mn-lt"/>
                <a:cs typeface="+mn-lt"/>
              </a:rPr>
              <a:t>Decode</a:t>
            </a:r>
            <a:r>
              <a:rPr lang="pt-BR" sz="2000" b="1" dirty="0">
                <a:latin typeface="Arial"/>
                <a:ea typeface="+mn-lt"/>
                <a:cs typeface="+mn-lt"/>
              </a:rPr>
              <a:t>)</a:t>
            </a:r>
            <a:r>
              <a:rPr lang="pt-BR" sz="2000" dirty="0">
                <a:latin typeface="Arial"/>
                <a:ea typeface="+mn-lt"/>
                <a:cs typeface="+mn-lt"/>
              </a:rPr>
              <a:t>: Interpreta a instrução.</a:t>
            </a:r>
            <a:endParaRPr lang="pt-BR" sz="2000">
              <a:latin typeface="Arial"/>
              <a:cs typeface="Arial"/>
            </a:endParaRPr>
          </a:p>
          <a:p>
            <a:r>
              <a:rPr lang="pt-BR" sz="2000" b="1" dirty="0">
                <a:latin typeface="Arial"/>
                <a:ea typeface="+mn-lt"/>
                <a:cs typeface="+mn-lt"/>
              </a:rPr>
              <a:t>Execução (Execute)</a:t>
            </a:r>
            <a:r>
              <a:rPr lang="pt-BR" sz="2000" dirty="0">
                <a:latin typeface="Arial"/>
                <a:ea typeface="+mn-lt"/>
                <a:cs typeface="+mn-lt"/>
              </a:rPr>
              <a:t>: Realiza a operação solicitada.</a:t>
            </a:r>
            <a:endParaRPr lang="pt-BR" sz="2000">
              <a:latin typeface="Arial"/>
              <a:cs typeface="Arial"/>
            </a:endParaRPr>
          </a:p>
          <a:p>
            <a:r>
              <a:rPr lang="pt-BR" sz="2000" b="1" dirty="0">
                <a:latin typeface="Arial"/>
                <a:ea typeface="+mn-lt"/>
                <a:cs typeface="+mn-lt"/>
              </a:rPr>
              <a:t>Armazenamento (Store)</a:t>
            </a:r>
            <a:r>
              <a:rPr lang="pt-BR" sz="2000" dirty="0">
                <a:latin typeface="Arial"/>
                <a:ea typeface="+mn-lt"/>
                <a:cs typeface="+mn-lt"/>
              </a:rPr>
              <a:t>: Salva o resultado, se necessário.</a:t>
            </a:r>
            <a:endParaRPr lang="pt-BR" sz="2000">
              <a:latin typeface="Arial"/>
              <a:cs typeface="Arial"/>
            </a:endParaRPr>
          </a:p>
          <a:p>
            <a:r>
              <a:rPr lang="pt-BR" sz="2000" dirty="0">
                <a:latin typeface="Arial"/>
                <a:ea typeface="+mn-lt"/>
                <a:cs typeface="+mn-lt"/>
              </a:rPr>
              <a:t>Esse ciclo se repete continuamente até que o programa termine .</a:t>
            </a:r>
            <a:endParaRPr lang="pt-BR" sz="2000" dirty="0">
              <a:latin typeface="Arial"/>
            </a:endParaRPr>
          </a:p>
          <a:p>
            <a:endParaRPr lang="pt-BR" sz="2000"/>
          </a:p>
        </p:txBody>
      </p:sp>
    </p:spTree>
    <p:extLst>
      <p:ext uri="{BB962C8B-B14F-4D97-AF65-F5344CB8AC3E}">
        <p14:creationId xmlns:p14="http://schemas.microsoft.com/office/powerpoint/2010/main" val="723995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A8108B-39C4-9525-CC1C-D7E7E6FF7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pt-BR" sz="3400" b="1">
                <a:latin typeface="Arial"/>
                <a:ea typeface="+mj-lt"/>
                <a:cs typeface="+mj-lt"/>
              </a:rPr>
              <a:t>Gerenciamento de Memória</a:t>
            </a:r>
            <a:endParaRPr lang="pt-BR" sz="3400" b="1"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307138-0EBA-672D-1AE9-69F188BDD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t-BR" sz="1800">
                <a:latin typeface="Arial"/>
                <a:ea typeface="+mn-lt"/>
                <a:cs typeface="+mn-lt"/>
              </a:rPr>
              <a:t>Durante a execução, o sistema operacional gerencia a memória do programa, utilizando técnicas como:</a:t>
            </a:r>
          </a:p>
          <a:p>
            <a:r>
              <a:rPr lang="pt-BR" sz="1800" b="1">
                <a:latin typeface="Arial"/>
                <a:ea typeface="+mn-lt"/>
                <a:cs typeface="+mn-lt"/>
              </a:rPr>
              <a:t>Memória virtual</a:t>
            </a:r>
            <a:r>
              <a:rPr lang="pt-BR" sz="1800">
                <a:latin typeface="Arial"/>
                <a:ea typeface="+mn-lt"/>
                <a:cs typeface="+mn-lt"/>
              </a:rPr>
              <a:t>: Permite que programas usem mais memória do que fisicamente disponível, utilizando o disco rígido como extensão da RAM .</a:t>
            </a:r>
          </a:p>
          <a:p>
            <a:r>
              <a:rPr lang="pt-BR" sz="1800" b="1">
                <a:latin typeface="Arial"/>
                <a:ea typeface="+mn-lt"/>
                <a:cs typeface="+mn-lt"/>
              </a:rPr>
              <a:t>Segmentação e paginação</a:t>
            </a:r>
            <a:r>
              <a:rPr lang="pt-BR" sz="1800">
                <a:latin typeface="Arial"/>
                <a:ea typeface="+mn-lt"/>
                <a:cs typeface="+mn-lt"/>
              </a:rPr>
              <a:t>: Organiza a memória em blocos para facilitar o acesso e a proteção dos dados .</a:t>
            </a:r>
          </a:p>
          <a:p>
            <a:endParaRPr lang="pt-BR" sz="1800"/>
          </a:p>
        </p:txBody>
      </p:sp>
      <p:pic>
        <p:nvPicPr>
          <p:cNvPr id="4" name="Imagem 3" descr="Texto&#10;&#10;O conteúdo gerado por IA pode estar incorreto.">
            <a:extLst>
              <a:ext uri="{FF2B5EF4-FFF2-40B4-BE49-F238E27FC236}">
                <a16:creationId xmlns:a16="http://schemas.microsoft.com/office/drawing/2014/main" id="{A254F702-94C5-46B8-CF1A-5CB1EEFDE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0388" y="625683"/>
            <a:ext cx="5551280" cy="555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694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EDCAA9A-887F-5B9D-2C70-A5D4EA15A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pt-BR" sz="3100" b="1">
                <a:latin typeface="Arial"/>
                <a:ea typeface="+mj-lt"/>
                <a:cs typeface="+mj-lt"/>
              </a:rPr>
              <a:t>Interação com o Sistema Operacional</a:t>
            </a:r>
            <a:endParaRPr lang="pt-BR" sz="3100">
              <a:latin typeface="Arial"/>
              <a:cs typeface="Arial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E78324-8D70-AB37-5BCF-95F4C9DA0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t-BR" sz="1800">
                <a:latin typeface="Arial"/>
                <a:ea typeface="+mn-lt"/>
                <a:cs typeface="+mn-lt"/>
              </a:rPr>
              <a:t>Quando o programa precisa realizar operações que exigem acesso ao hardware (como ler um arquivo ou acessar a rede), ele faz chamadas de sistema. Essas chamadas transferem o controle para o núcleo do sistema operacional, que executa a operação e retorna o controle ao programa .</a:t>
            </a:r>
            <a:endParaRPr lang="pt-BR" sz="1800">
              <a:latin typeface="Arial"/>
            </a:endParaRPr>
          </a:p>
          <a:p>
            <a:endParaRPr lang="pt-BR" sz="1800"/>
          </a:p>
        </p:txBody>
      </p:sp>
      <p:pic>
        <p:nvPicPr>
          <p:cNvPr id="6" name="Imagem 5" descr="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18EEF186-DC8F-DD9D-157D-C7D8C3DCA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816" y="1775116"/>
            <a:ext cx="6440424" cy="3252414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50848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D7FB1E-C16A-DD1D-B616-051EBCB4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b="1" dirty="0">
                <a:latin typeface="Arial"/>
                <a:ea typeface="+mj-lt"/>
                <a:cs typeface="+mj-lt"/>
              </a:rPr>
              <a:t>Referências Bibliográficas</a:t>
            </a:r>
            <a:endParaRPr lang="pt-BR" sz="4000" b="1" dirty="0">
              <a:latin typeface="Arial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40170C-4FB2-7945-3DD3-551AD7BF2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endParaRPr lang="pt-BR" dirty="0">
              <a:latin typeface="Arial"/>
              <a:cs typeface="Arial"/>
            </a:endParaRPr>
          </a:p>
          <a:p>
            <a:r>
              <a:rPr lang="pt-BR" dirty="0">
                <a:latin typeface="Arial"/>
                <a:ea typeface="+mn-lt"/>
                <a:cs typeface="+mn-lt"/>
              </a:rPr>
              <a:t>Andrew S.; BOS, Herbert. </a:t>
            </a:r>
            <a:r>
              <a:rPr lang="pt-BR" i="1" dirty="0">
                <a:latin typeface="Arial"/>
                <a:ea typeface="+mn-lt"/>
                <a:cs typeface="+mn-lt"/>
              </a:rPr>
              <a:t>Sistemas operacionais modernos</a:t>
            </a:r>
            <a:r>
              <a:rPr lang="pt-BR" dirty="0">
                <a:latin typeface="Arial"/>
                <a:ea typeface="+mn-lt"/>
                <a:cs typeface="+mn-lt"/>
              </a:rPr>
              <a:t>. São Paulo: Pearson, 2015.</a:t>
            </a:r>
            <a:endParaRPr lang="pt-BR" dirty="0">
              <a:latin typeface="Arial"/>
              <a:cs typeface="Arial"/>
            </a:endParaRPr>
          </a:p>
          <a:p>
            <a:endParaRPr lang="pt-BR" dirty="0">
              <a:latin typeface="Arial"/>
              <a:ea typeface="+mn-lt"/>
              <a:cs typeface="+mn-lt"/>
            </a:endParaRPr>
          </a:p>
          <a:p>
            <a:r>
              <a:rPr lang="pt-BR" sz="2900" dirty="0">
                <a:latin typeface="Arial"/>
                <a:ea typeface="+mn-lt"/>
                <a:cs typeface="Arial"/>
              </a:rPr>
              <a:t>William </a:t>
            </a:r>
            <a:r>
              <a:rPr lang="pt-BR" dirty="0" err="1">
                <a:latin typeface="Arial"/>
                <a:ea typeface="+mn-lt"/>
                <a:cs typeface="+mn-lt"/>
              </a:rPr>
              <a:t>Stallings</a:t>
            </a:r>
            <a:r>
              <a:rPr lang="pt-BR" dirty="0">
                <a:latin typeface="Arial"/>
                <a:ea typeface="+mn-lt"/>
                <a:cs typeface="+mn-lt"/>
              </a:rPr>
              <a:t> ,  </a:t>
            </a:r>
            <a:r>
              <a:rPr lang="pt-BR" i="1" dirty="0">
                <a:latin typeface="Arial"/>
                <a:ea typeface="+mn-lt"/>
                <a:cs typeface="+mn-lt"/>
              </a:rPr>
              <a:t>Organização e arquitetura de computadores: projetando para desempenho</a:t>
            </a:r>
            <a:r>
              <a:rPr lang="pt-BR" dirty="0">
                <a:latin typeface="Arial"/>
                <a:ea typeface="+mn-lt"/>
                <a:cs typeface="+mn-lt"/>
              </a:rPr>
              <a:t>. São Paulo: Pearson, 2016.</a:t>
            </a:r>
            <a:endParaRPr lang="pt-BR" dirty="0">
              <a:latin typeface="Arial"/>
              <a:cs typeface="Arial"/>
            </a:endParaRPr>
          </a:p>
          <a:p>
            <a:endParaRPr lang="pt-BR" dirty="0">
              <a:latin typeface="Arial"/>
              <a:ea typeface="+mn-lt"/>
              <a:cs typeface="+mn-lt"/>
            </a:endParaRPr>
          </a:p>
          <a:p>
            <a:r>
              <a:rPr lang="pt-BR" dirty="0">
                <a:latin typeface="Arial"/>
                <a:ea typeface="+mn-lt"/>
                <a:cs typeface="+mn-lt"/>
              </a:rPr>
              <a:t>SILBERSCHATZ, Abraham; GALVIN, Peter B.; GAGNE, Greg. </a:t>
            </a:r>
            <a:r>
              <a:rPr lang="pt-BR" i="1" dirty="0">
                <a:latin typeface="Arial"/>
                <a:ea typeface="+mn-lt"/>
                <a:cs typeface="+mn-lt"/>
              </a:rPr>
              <a:t>Fundamentos de sistemas </a:t>
            </a:r>
            <a:r>
              <a:rPr lang="pt-BR" i="1">
                <a:latin typeface="Arial"/>
                <a:ea typeface="+mn-lt"/>
                <a:cs typeface="+mn-lt"/>
              </a:rPr>
              <a:t>operacionais</a:t>
            </a:r>
            <a:r>
              <a:rPr lang="pt-BR">
                <a:latin typeface="Arial"/>
                <a:ea typeface="+mn-lt"/>
                <a:cs typeface="+mn-lt"/>
              </a:rPr>
              <a:t>.  Rio de Janeiro: LTC, 2019.</a:t>
            </a:r>
            <a:endParaRPr lang="pt-BR">
              <a:latin typeface="Arial"/>
              <a:cs typeface="Arial"/>
            </a:endParaRPr>
          </a:p>
          <a:p>
            <a:endParaRPr lang="pt-BR" dirty="0">
              <a:latin typeface="Arial"/>
              <a:cs typeface="Arial"/>
            </a:endParaRPr>
          </a:p>
          <a:p>
            <a:r>
              <a:rPr lang="pt-BR" dirty="0">
                <a:latin typeface="Arial"/>
                <a:ea typeface="+mn-lt"/>
                <a:cs typeface="+mn-lt"/>
              </a:rPr>
              <a:t> Alfred V.; LAM, Monica S.; SETHI, Ravi; ULLMAN, Jeffrey D. </a:t>
            </a:r>
            <a:r>
              <a:rPr lang="pt-BR" i="1" dirty="0">
                <a:latin typeface="Arial"/>
                <a:ea typeface="+mn-lt"/>
                <a:cs typeface="+mn-lt"/>
              </a:rPr>
              <a:t>Compiladores: princípios, </a:t>
            </a:r>
            <a:r>
              <a:rPr lang="pt-BR" i="1">
                <a:latin typeface="Arial"/>
                <a:ea typeface="+mn-lt"/>
                <a:cs typeface="+mn-lt"/>
              </a:rPr>
              <a:t>técnicas e ferramentas</a:t>
            </a:r>
            <a:r>
              <a:rPr lang="pt-BR">
                <a:latin typeface="Arial"/>
                <a:ea typeface="+mn-lt"/>
                <a:cs typeface="+mn-lt"/>
              </a:rPr>
              <a:t>.  São Paulo: Pearson, 2008.</a:t>
            </a:r>
            <a:endParaRPr lang="pt-BR">
              <a:latin typeface="Arial"/>
              <a:cs typeface="Arial"/>
            </a:endParaRPr>
          </a:p>
          <a:p>
            <a:endParaRPr lang="pt-BR" dirty="0">
              <a:latin typeface="Arial"/>
              <a:ea typeface="+mn-lt"/>
              <a:cs typeface="+mn-lt"/>
            </a:endParaRPr>
          </a:p>
          <a:p>
            <a:r>
              <a:rPr lang="pt-BR" sz="2900">
                <a:latin typeface="Arial"/>
                <a:ea typeface="+mn-lt"/>
                <a:cs typeface="Arial"/>
              </a:rPr>
              <a:t>Marcos M</a:t>
            </a:r>
            <a:r>
              <a:rPr lang="pt-BR">
                <a:latin typeface="Arial"/>
                <a:ea typeface="+mn-lt"/>
                <a:cs typeface="+mn-lt"/>
              </a:rPr>
              <a:t>azzocchi, Marcos. </a:t>
            </a:r>
            <a:r>
              <a:rPr lang="pt-BR" i="1" dirty="0">
                <a:latin typeface="Arial"/>
                <a:ea typeface="+mn-lt"/>
                <a:cs typeface="+mn-lt"/>
              </a:rPr>
              <a:t>Arquitetura de computadores: dos fundamentos à </a:t>
            </a:r>
            <a:r>
              <a:rPr lang="pt-BR" i="1">
                <a:latin typeface="Arial"/>
                <a:ea typeface="+mn-lt"/>
                <a:cs typeface="+mn-lt"/>
              </a:rPr>
              <a:t>programação em linguagem de montagem</a:t>
            </a:r>
            <a:r>
              <a:rPr lang="pt-BR">
                <a:latin typeface="Arial"/>
                <a:ea typeface="+mn-lt"/>
                <a:cs typeface="+mn-lt"/>
              </a:rPr>
              <a:t>.São Paulo, Érica, 2011.</a:t>
            </a:r>
            <a:endParaRPr lang="pt-BR">
              <a:latin typeface="Arial"/>
              <a:cs typeface="Arial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41024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Escritório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9" baseType="lpstr">
      <vt:lpstr>Tema do Office</vt:lpstr>
      <vt:lpstr>Sistema Computacionais e Segurança  </vt:lpstr>
      <vt:lpstr>Etapas da Execução de um Programa</vt:lpstr>
      <vt:lpstr>Compilação ou Interpretação</vt:lpstr>
      <vt:lpstr>Carregamento na Memória</vt:lpstr>
      <vt:lpstr>Execução pela CPU</vt:lpstr>
      <vt:lpstr>Gerenciamento de Memória</vt:lpstr>
      <vt:lpstr>Interação com o Sistema Operacional</vt:lpstr>
      <vt:lpstr>Referências Bibliográficas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187</cp:revision>
  <dcterms:created xsi:type="dcterms:W3CDTF">2025-05-22T02:52:09Z</dcterms:created>
  <dcterms:modified xsi:type="dcterms:W3CDTF">2025-05-22T04:18:50Z</dcterms:modified>
</cp:coreProperties>
</file>

<file path=docProps/thumbnail.jpeg>
</file>